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446" r:id="rId2"/>
    <p:sldId id="531" r:id="rId3"/>
    <p:sldId id="498" r:id="rId4"/>
    <p:sldId id="530" r:id="rId5"/>
    <p:sldId id="401" r:id="rId6"/>
    <p:sldId id="430" r:id="rId7"/>
    <p:sldId id="512" r:id="rId8"/>
    <p:sldId id="511" r:id="rId9"/>
    <p:sldId id="504" r:id="rId10"/>
    <p:sldId id="534" r:id="rId11"/>
    <p:sldId id="505" r:id="rId12"/>
    <p:sldId id="513" r:id="rId13"/>
    <p:sldId id="514" r:id="rId14"/>
    <p:sldId id="515" r:id="rId15"/>
    <p:sldId id="516" r:id="rId16"/>
    <p:sldId id="532" r:id="rId17"/>
    <p:sldId id="523" r:id="rId18"/>
    <p:sldId id="524" r:id="rId19"/>
    <p:sldId id="522" r:id="rId20"/>
    <p:sldId id="526" r:id="rId21"/>
    <p:sldId id="502" r:id="rId22"/>
    <p:sldId id="529" r:id="rId23"/>
    <p:sldId id="527" r:id="rId24"/>
    <p:sldId id="528" r:id="rId25"/>
    <p:sldId id="503" r:id="rId2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89A37"/>
    <a:srgbClr val="FFDB48"/>
    <a:srgbClr val="FFC546"/>
    <a:srgbClr val="2A5E2E"/>
    <a:srgbClr val="96D15A"/>
    <a:srgbClr val="00A700"/>
    <a:srgbClr val="CEEAB0"/>
    <a:srgbClr val="FFCC66"/>
    <a:srgbClr val="FFE3AB"/>
    <a:srgbClr val="FFFFA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5351" autoAdjust="0"/>
  </p:normalViewPr>
  <p:slideViewPr>
    <p:cSldViewPr>
      <p:cViewPr varScale="1">
        <p:scale>
          <a:sx n="83" d="100"/>
          <a:sy n="83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0E88-2675-4EE9-A35C-0212436304FC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7596-F06E-4208-83C4-DF018BF3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23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FE3CBA7-6F33-400F-A8E9-42B359147C09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CE0B3D7-E701-4CA3-A8C9-7EEF542C9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92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Student presentation/poster judge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Attending</a:t>
            </a:r>
            <a:r>
              <a:rPr lang="en-US" baseline="0" dirty="0" smtClean="0"/>
              <a:t> interdisciplinary session on art and science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Explain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ReVAMP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Alternate title: “What happened to the promise of NASA’s Earth Observing System?: are we fully utilizing remote sensing products for climate science?”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Your</a:t>
            </a:r>
            <a:r>
              <a:rPr lang="en-US" baseline="0" dirty="0" smtClean="0"/>
              <a:t> not the director of USGS and Paul’s not the director of DEVELOP?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will be an</a:t>
            </a:r>
            <a:r>
              <a:rPr lang="en-US" baseline="0" dirty="0" smtClean="0"/>
              <a:t> oral session (Wed morning G31l and poster session G33E.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45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list is generated from CIDA.  The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gets uploaded to GDP,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3702-E469-134E-9EBB-8F727D9FE8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29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CSC is able to access data from the USGS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GeoDataPortal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their THREDDS (Thematic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Environmental Distributed Data Services)/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(Open-source Project for a Network Data Access Protocol) server.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3702-E469-134E-9EBB-8F727D9FE8D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43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challenge</a:t>
            </a:r>
            <a:r>
              <a:rPr lang="en-US" baseline="0" dirty="0" smtClean="0"/>
              <a:t> is to parallelize ecological response modeling code</a:t>
            </a:r>
            <a:endParaRPr lang="en-US" dirty="0" smtClean="0"/>
          </a:p>
          <a:p>
            <a:r>
              <a:rPr lang="en-US" dirty="0" smtClean="0"/>
              <a:t>LP DAAC has</a:t>
            </a:r>
            <a:r>
              <a:rPr lang="en-US" baseline="0" dirty="0" smtClean="0"/>
              <a:t> ~1PB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6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1169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Citation from</a:t>
            </a:r>
            <a:r>
              <a:rPr lang="en-US" baseline="0" dirty="0" smtClean="0"/>
              <a:t> slide: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Anderson, E. W., et al. 2007. Towards Development of a Circuit Based Treatment for Impaired Memory: A Multidisciplinary Approach. - In: Neural Engineering, 2007. CNE '07. 3rd International IEEE/EMBS Conference on. pp. 302-305.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Anderson, E. W., et al. 2008. Provenance in Comparative Analysis: A Study in Cosmology. - Computing in Science &amp; Engineering 10: 30-37.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et al. 2008. Scientific Exploration in the Era of Ocean Observatories. - Computing in Science and Engineering 10: 53-58.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Bauer, B., et al. 2011. The ALPS project release 2.0: open source software for strongly correlated systems. - Journal of Statistical Mechanics: Theory and Experiment 2011: P05001.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et al. 2008. Provenance in High-Energy Physics Workflows. - Computing in Science &amp; Engineering 10: 22-29.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Freedman, M. H., et al. 2012. Galois conjugates of topological phases. - Physical Review B 85: 045414.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Howe, B., et al. 2008. End-to-End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Integrating Workflow, Query, Visualization, and Provenance at an Ocean Observatory. - In: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'08. IEEE Fourth International Conference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pp. 127-134.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E., et al. 2009. A Customized Python Module for CFD Flow Analysis within VisTrails. - Computing in Science &amp; Engineering 11: 68-73.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04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2010: </a:t>
            </a:r>
            <a:r>
              <a:rPr lang="en-US" dirty="0" err="1" smtClean="0"/>
              <a:t>Alask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Northwest, Southeast</a:t>
            </a:r>
          </a:p>
          <a:p>
            <a:r>
              <a:rPr lang="en-US" dirty="0" smtClean="0"/>
              <a:t>2011: Southwest</a:t>
            </a:r>
            <a:r>
              <a:rPr lang="en-US" baseline="0" dirty="0" smtClean="0"/>
              <a:t> and North Central</a:t>
            </a:r>
          </a:p>
          <a:p>
            <a:r>
              <a:rPr lang="en-US" baseline="0" dirty="0" smtClean="0"/>
              <a:t>2012: Pacific, South Central, Northeast</a:t>
            </a:r>
          </a:p>
          <a:p>
            <a:endParaRPr lang="en-US" baseline="0" dirty="0" smtClean="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  <a:cs typeface="Arial" charset="0"/>
              </a:rPr>
              <a:t>Regions have</a:t>
            </a:r>
            <a:r>
              <a:rPr lang="en-US" baseline="0" dirty="0" smtClean="0">
                <a:latin typeface="Arial" charset="0"/>
                <a:cs typeface="Arial" charset="0"/>
              </a:rPr>
              <a:t> “fuzzy boundaries” to accommodate biological realities and not be tied to a single geographic frame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  <a:cs typeface="Arial" charset="0"/>
              </a:rPr>
              <a:t>No single set of lines will work for every conservation challenge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  <a:cs typeface="Arial" charset="0"/>
              </a:rPr>
              <a:t>Climate change will have large regional expression, and the regions here will face common changes and resource conditions.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baseline="0" dirty="0" smtClean="0">
                <a:latin typeface="Arial" charset="0"/>
                <a:cs typeface="Arial" charset="0"/>
              </a:rPr>
              <a:t>Our goal is to </a:t>
            </a:r>
            <a:r>
              <a:rPr lang="en-US" dirty="0" smtClean="0">
                <a:latin typeface="Arial" charset="0"/>
                <a:cs typeface="Arial" charset="0"/>
              </a:rPr>
              <a:t>not let them get in the way of doing business. </a:t>
            </a:r>
            <a:endParaRPr lang="en-US" baseline="0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Strategic Science through </a:t>
            </a:r>
            <a:r>
              <a:rPr lang="en-US" sz="1200" dirty="0" err="1" smtClean="0"/>
              <a:t>ReVAMP</a:t>
            </a:r>
            <a:r>
              <a:rPr lang="en-US" sz="1200" dirty="0" smtClean="0"/>
              <a:t>: a </a:t>
            </a:r>
            <a:r>
              <a:rPr lang="en-US" sz="1200" b="1" dirty="0" smtClean="0"/>
              <a:t>Re</a:t>
            </a:r>
            <a:r>
              <a:rPr lang="en-US" sz="1200" dirty="0" smtClean="0"/>
              <a:t>source for </a:t>
            </a:r>
            <a:r>
              <a:rPr lang="en-US" sz="1200" b="1" dirty="0" smtClean="0"/>
              <a:t>V</a:t>
            </a:r>
            <a:r>
              <a:rPr lang="en-US" sz="1200" dirty="0" smtClean="0"/>
              <a:t>ulnerability Assessment, </a:t>
            </a:r>
            <a:r>
              <a:rPr lang="en-US" sz="1200" b="1" dirty="0" err="1" smtClean="0"/>
              <a:t>A</a:t>
            </a:r>
            <a:r>
              <a:rPr lang="en-US" sz="1200" dirty="0" err="1" smtClean="0"/>
              <a:t>dapation</a:t>
            </a:r>
            <a:r>
              <a:rPr lang="en-US" sz="1200" dirty="0" smtClean="0"/>
              <a:t>, and </a:t>
            </a:r>
            <a:r>
              <a:rPr lang="en-US" sz="1200" b="1" dirty="0" smtClean="0"/>
              <a:t>M</a:t>
            </a:r>
            <a:r>
              <a:rPr lang="en-US" sz="1200" dirty="0" smtClean="0"/>
              <a:t>itigation </a:t>
            </a:r>
            <a:r>
              <a:rPr lang="en-US" sz="1200" b="1" dirty="0" smtClean="0"/>
              <a:t>P</a:t>
            </a:r>
            <a:r>
              <a:rPr lang="en-US" sz="1200" dirty="0" smtClean="0"/>
              <a:t>lanning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87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Closely aligned to those of the NC CSC.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Provides an accessible and logical approach for incorporating climate science into land management through vulnerability assessments.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Follows international standards for vulnerability assessment (IPCC 2007).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Builds on existing and established conservation planning frameworks, such as those of The Nature Conservancy and U.S. Fish and Wildlife Service.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Can be used to highlight the roles within a vulnerability assessment where the SAC, NCUC, and USGS centers provide the most expertise.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primary text for DOI Training on climate change vulnerability assessments.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Strategic Science through </a:t>
            </a:r>
            <a:r>
              <a:rPr lang="en-US" sz="1200" dirty="0" err="1" smtClean="0"/>
              <a:t>ReVAMP</a:t>
            </a:r>
            <a:r>
              <a:rPr lang="en-US" sz="1200" dirty="0" smtClean="0"/>
              <a:t>: a </a:t>
            </a:r>
            <a:r>
              <a:rPr lang="en-US" sz="1200" b="1" dirty="0" smtClean="0"/>
              <a:t>Re</a:t>
            </a:r>
            <a:r>
              <a:rPr lang="en-US" sz="1200" dirty="0" smtClean="0"/>
              <a:t>source for </a:t>
            </a:r>
            <a:r>
              <a:rPr lang="en-US" sz="1200" b="1" dirty="0" smtClean="0"/>
              <a:t>V</a:t>
            </a:r>
            <a:r>
              <a:rPr lang="en-US" sz="1200" dirty="0" smtClean="0"/>
              <a:t>ulnerability Assessment, </a:t>
            </a:r>
            <a:r>
              <a:rPr lang="en-US" sz="1200" b="1" dirty="0" err="1" smtClean="0"/>
              <a:t>A</a:t>
            </a:r>
            <a:r>
              <a:rPr lang="en-US" sz="1200" dirty="0" err="1" smtClean="0"/>
              <a:t>dapation</a:t>
            </a:r>
            <a:r>
              <a:rPr lang="en-US" sz="1200" dirty="0" smtClean="0"/>
              <a:t>, and </a:t>
            </a:r>
            <a:r>
              <a:rPr lang="en-US" sz="1200" b="1" dirty="0" smtClean="0"/>
              <a:t>M</a:t>
            </a:r>
            <a:r>
              <a:rPr lang="en-US" sz="1200" dirty="0" smtClean="0"/>
              <a:t>itigation </a:t>
            </a:r>
            <a:r>
              <a:rPr lang="en-US" sz="1200" b="1" dirty="0" smtClean="0"/>
              <a:t>P</a:t>
            </a:r>
            <a:r>
              <a:rPr lang="en-US" sz="1200" dirty="0" smtClean="0"/>
              <a:t>lanning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875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6E620-98B8-484D-9950-1EE5DFD353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04623-5D22-493E-A644-C9CCE113D26D}" type="slidenum">
              <a:rPr lang="en-US" b="0" smtClean="0">
                <a:latin typeface="Times New Roman" pitchFamily="18" charset="0"/>
              </a:rPr>
              <a:pPr eaLnBrk="1" hangingPunct="1"/>
              <a:t>10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6788" cy="26289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45" y="3330173"/>
            <a:ext cx="7436313" cy="315398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DF9C-18FB-4B34-864C-D9FEE49AC012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CB78-255B-4A6D-AD15-2B5254273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#_ENREF_4"/><Relationship Id="rId4" Type="http://schemas.openxmlformats.org/officeDocument/2006/relationships/hyperlink" Target="#_ENREF_20"/><Relationship Id="rId5" Type="http://schemas.openxmlformats.org/officeDocument/2006/relationships/hyperlink" Target="#_ENREF_2"/><Relationship Id="rId6" Type="http://schemas.openxmlformats.org/officeDocument/2006/relationships/hyperlink" Target="#_ENREF_38"/><Relationship Id="rId7" Type="http://schemas.openxmlformats.org/officeDocument/2006/relationships/hyperlink" Target="#_ENREF_3"/><Relationship Id="rId8" Type="http://schemas.openxmlformats.org/officeDocument/2006/relationships/hyperlink" Target="#_ENREF_10"/><Relationship Id="rId9" Type="http://schemas.openxmlformats.org/officeDocument/2006/relationships/hyperlink" Target="#_ENREF_5"/><Relationship Id="rId10" Type="http://schemas.openxmlformats.org/officeDocument/2006/relationships/hyperlink" Target="#_ENREF_14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 CSC logo sma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524000" y="76201"/>
            <a:ext cx="5486400" cy="3188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276600"/>
            <a:ext cx="8839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What’s new with: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“Using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the USGS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‘Resource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for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Advanced Modeling’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to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connect climate drivers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to biological responses”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Jeff Morisette, and many others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NASA Biodiversity Team meeting</a:t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April 23-25, 2013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9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88" y="6629400"/>
            <a:ext cx="1141412" cy="15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F8399D4-7FEA-48E5-97B4-74EEF2F57AB5}" type="slidenum">
              <a:rPr lang="en-US" smtClean="0">
                <a:solidFill>
                  <a:srgbClr val="FFC000"/>
                </a:solidFill>
                <a:latin typeface="Univers" pitchFamily="34" charset="-18"/>
              </a:rPr>
              <a:pPr algn="r"/>
              <a:t>10</a:t>
            </a:fld>
            <a:endParaRPr lang="en-US" dirty="0" smtClean="0">
              <a:solidFill>
                <a:srgbClr val="FFC000"/>
              </a:solidFill>
              <a:latin typeface="Univers" pitchFamily="34" charset="-1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81534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DB48"/>
                </a:solidFill>
              </a:rPr>
              <a:t>What Would a Model Web Look Like? 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518400" y="2216499"/>
            <a:ext cx="1390124" cy="122802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Landscape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Ecotype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Tree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Biomass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Disturbance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Succession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Composition</a:t>
            </a: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4838700" y="2590800"/>
            <a:ext cx="4953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6400800" y="2895600"/>
            <a:ext cx="10668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H="1">
            <a:off x="5486400" y="3124200"/>
            <a:ext cx="76200" cy="2057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5715000" y="4800600"/>
            <a:ext cx="381000" cy="457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4191000" y="5334000"/>
            <a:ext cx="1460500" cy="144780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Species 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distribution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5410200" y="1988092"/>
            <a:ext cx="902811" cy="1089529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sz="1800" dirty="0">
                <a:solidFill>
                  <a:srgbClr val="FFC000"/>
                </a:solidFill>
              </a:rPr>
              <a:t>Fire</a:t>
            </a: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Risk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Frequency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Intensity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Emissions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768600" y="2370059"/>
            <a:ext cx="2032000" cy="397032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Biogeochemical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5791200" y="3740885"/>
            <a:ext cx="1085554" cy="95103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Carbon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Accounting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Sequestration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Allocation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Flows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7620000" y="5943600"/>
            <a:ext cx="1266693" cy="627864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Ecosystem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Services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838200" y="839788"/>
            <a:ext cx="1489075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Climate</a:t>
            </a:r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1524000" y="1447800"/>
            <a:ext cx="0" cy="1066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>
            <a:off x="2362200" y="1143000"/>
            <a:ext cx="5105400" cy="9906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H="1" flipV="1">
            <a:off x="6096000" y="3124200"/>
            <a:ext cx="3175" cy="55245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2286000" y="2971800"/>
            <a:ext cx="3048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8077200" y="1447800"/>
            <a:ext cx="76200" cy="685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>
            <a:off x="6934200" y="6172200"/>
            <a:ext cx="609600" cy="76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7010400" y="5943600"/>
            <a:ext cx="5334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7162800" y="5715000"/>
            <a:ext cx="3810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>
            <a:off x="7315200" y="5486400"/>
            <a:ext cx="3810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7620000" y="5257800"/>
            <a:ext cx="3048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>
            <a:off x="8001000" y="5334000"/>
            <a:ext cx="1524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4343400" y="5943600"/>
            <a:ext cx="1188146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Invasive species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76200" y="2645472"/>
            <a:ext cx="2133600" cy="90665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C000"/>
                </a:solidFill>
              </a:rPr>
              <a:t>L</a:t>
            </a:r>
            <a:r>
              <a:rPr lang="en-US" sz="1800" dirty="0">
                <a:solidFill>
                  <a:srgbClr val="FFC000"/>
                </a:solidFill>
              </a:rPr>
              <a:t>ocal / landscape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water &amp; energy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balance</a:t>
            </a:r>
          </a:p>
        </p:txBody>
      </p:sp>
      <p:sp>
        <p:nvSpPr>
          <p:cNvPr id="47132" name="Line 27"/>
          <p:cNvSpPr>
            <a:spLocks noChangeShapeType="1"/>
          </p:cNvSpPr>
          <p:nvPr/>
        </p:nvSpPr>
        <p:spPr bwMode="auto">
          <a:xfrm>
            <a:off x="1828800" y="1447800"/>
            <a:ext cx="2286000" cy="3810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3" name="Line 28"/>
          <p:cNvSpPr>
            <a:spLocks noChangeShapeType="1"/>
          </p:cNvSpPr>
          <p:nvPr/>
        </p:nvSpPr>
        <p:spPr bwMode="auto">
          <a:xfrm>
            <a:off x="4648200" y="2819400"/>
            <a:ext cx="22225" cy="241617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6234113" y="839788"/>
            <a:ext cx="2833687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Socioeconomic</a:t>
            </a:r>
          </a:p>
        </p:txBody>
      </p:sp>
      <p:sp>
        <p:nvSpPr>
          <p:cNvPr id="47135" name="Line 30"/>
          <p:cNvSpPr>
            <a:spLocks noChangeShapeType="1"/>
          </p:cNvSpPr>
          <p:nvPr/>
        </p:nvSpPr>
        <p:spPr bwMode="auto">
          <a:xfrm>
            <a:off x="2362200" y="1066800"/>
            <a:ext cx="3810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6" name="Line 31"/>
          <p:cNvSpPr>
            <a:spLocks noChangeShapeType="1"/>
          </p:cNvSpPr>
          <p:nvPr/>
        </p:nvSpPr>
        <p:spPr bwMode="auto">
          <a:xfrm flipH="1">
            <a:off x="5715000" y="3581400"/>
            <a:ext cx="2667000" cy="2590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7" name="Line 32"/>
          <p:cNvSpPr>
            <a:spLocks noChangeShapeType="1"/>
          </p:cNvSpPr>
          <p:nvPr/>
        </p:nvSpPr>
        <p:spPr bwMode="auto">
          <a:xfrm flipH="1">
            <a:off x="6400800" y="1371600"/>
            <a:ext cx="304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8" name="Line 33"/>
          <p:cNvSpPr>
            <a:spLocks noChangeShapeType="1"/>
          </p:cNvSpPr>
          <p:nvPr/>
        </p:nvSpPr>
        <p:spPr bwMode="auto">
          <a:xfrm>
            <a:off x="2362200" y="1371600"/>
            <a:ext cx="2971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9" name="Line 34"/>
          <p:cNvSpPr>
            <a:spLocks noChangeShapeType="1"/>
          </p:cNvSpPr>
          <p:nvPr/>
        </p:nvSpPr>
        <p:spPr bwMode="auto">
          <a:xfrm>
            <a:off x="1981200" y="1447800"/>
            <a:ext cx="762000" cy="914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0" name="Line 35"/>
          <p:cNvSpPr>
            <a:spLocks noChangeShapeType="1"/>
          </p:cNvSpPr>
          <p:nvPr/>
        </p:nvSpPr>
        <p:spPr bwMode="auto">
          <a:xfrm flipV="1">
            <a:off x="7010400" y="3429000"/>
            <a:ext cx="4572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1" name="Line 36"/>
          <p:cNvSpPr>
            <a:spLocks noChangeShapeType="1"/>
          </p:cNvSpPr>
          <p:nvPr/>
        </p:nvSpPr>
        <p:spPr bwMode="auto">
          <a:xfrm>
            <a:off x="2286000" y="3276600"/>
            <a:ext cx="51816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2" name="Text Box 37"/>
          <p:cNvSpPr txBox="1">
            <a:spLocks noChangeArrowheads="1"/>
          </p:cNvSpPr>
          <p:nvPr/>
        </p:nvSpPr>
        <p:spPr bwMode="auto">
          <a:xfrm>
            <a:off x="381000" y="5257800"/>
            <a:ext cx="2230438" cy="137953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  Public Health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Vector distribution and abundance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Deforestation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Population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Education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Countermeasures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 err="1">
                <a:solidFill>
                  <a:srgbClr val="FFC000"/>
                </a:solidFill>
              </a:rPr>
              <a:t>Etc</a:t>
            </a:r>
            <a:endParaRPr lang="en-US" sz="1000" b="0" dirty="0">
              <a:solidFill>
                <a:srgbClr val="FFC000"/>
              </a:solidFill>
            </a:endParaRPr>
          </a:p>
        </p:txBody>
      </p:sp>
      <p:sp>
        <p:nvSpPr>
          <p:cNvPr id="47143" name="Text Box 38"/>
          <p:cNvSpPr txBox="1">
            <a:spLocks noChangeArrowheads="1"/>
          </p:cNvSpPr>
          <p:nvPr/>
        </p:nvSpPr>
        <p:spPr bwMode="auto">
          <a:xfrm>
            <a:off x="4446588" y="6365875"/>
            <a:ext cx="979755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Public health</a:t>
            </a:r>
          </a:p>
        </p:txBody>
      </p:sp>
      <p:sp>
        <p:nvSpPr>
          <p:cNvPr id="47144" name="Line 39"/>
          <p:cNvSpPr>
            <a:spLocks noChangeShapeType="1"/>
          </p:cNvSpPr>
          <p:nvPr/>
        </p:nvSpPr>
        <p:spPr bwMode="auto">
          <a:xfrm flipH="1">
            <a:off x="20574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5" name="Line 40"/>
          <p:cNvSpPr>
            <a:spLocks noChangeShapeType="1"/>
          </p:cNvSpPr>
          <p:nvPr/>
        </p:nvSpPr>
        <p:spPr bwMode="auto">
          <a:xfrm flipH="1">
            <a:off x="23622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6" name="Line 41"/>
          <p:cNvSpPr>
            <a:spLocks noChangeShapeType="1"/>
          </p:cNvSpPr>
          <p:nvPr/>
        </p:nvSpPr>
        <p:spPr bwMode="auto">
          <a:xfrm flipH="1">
            <a:off x="26670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7" name="Line 42"/>
          <p:cNvSpPr>
            <a:spLocks noChangeShapeType="1"/>
          </p:cNvSpPr>
          <p:nvPr/>
        </p:nvSpPr>
        <p:spPr bwMode="auto">
          <a:xfrm flipH="1">
            <a:off x="2743200" y="46482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8" name="Line 43"/>
          <p:cNvSpPr>
            <a:spLocks noChangeShapeType="1"/>
          </p:cNvSpPr>
          <p:nvPr/>
        </p:nvSpPr>
        <p:spPr bwMode="auto">
          <a:xfrm flipH="1">
            <a:off x="2819400" y="49530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9" name="Line 44"/>
          <p:cNvSpPr>
            <a:spLocks noChangeShapeType="1"/>
          </p:cNvSpPr>
          <p:nvPr/>
        </p:nvSpPr>
        <p:spPr bwMode="auto">
          <a:xfrm flipV="1">
            <a:off x="2286000" y="2667000"/>
            <a:ext cx="4572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50" name="Line 45"/>
          <p:cNvSpPr>
            <a:spLocks noChangeShapeType="1"/>
          </p:cNvSpPr>
          <p:nvPr/>
        </p:nvSpPr>
        <p:spPr bwMode="auto">
          <a:xfrm>
            <a:off x="4800600" y="2819400"/>
            <a:ext cx="9144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 Diagonal Corner Rectangle 1"/>
          <p:cNvSpPr/>
          <p:nvPr/>
        </p:nvSpPr>
        <p:spPr>
          <a:xfrm>
            <a:off x="228600" y="381000"/>
            <a:ext cx="4800600" cy="3886200"/>
          </a:xfrm>
          <a:prstGeom prst="round2DiagRect">
            <a:avLst/>
          </a:prstGeom>
          <a:solidFill>
            <a:srgbClr val="FFC546"/>
          </a:solidFill>
          <a:ln>
            <a:solidFill>
              <a:srgbClr val="C89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Input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Predictor layers: Using machine services to grab data from USGS </a:t>
            </a:r>
            <a:r>
              <a:rPr lang="en-US" dirty="0" err="1" smtClean="0">
                <a:solidFill>
                  <a:srgbClr val="000000"/>
                </a:solidFill>
              </a:rPr>
              <a:t>GeoDataPortal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LP DAAC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Species Observations: USGS BISON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Forecasting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Exploring the use of </a:t>
            </a:r>
            <a:r>
              <a:rPr lang="en-US" dirty="0" err="1" smtClean="0">
                <a:solidFill>
                  <a:srgbClr val="000000"/>
                </a:solidFill>
              </a:rPr>
              <a:t>DayCent</a:t>
            </a:r>
            <a:r>
              <a:rPr lang="en-US" dirty="0" smtClean="0">
                <a:solidFill>
                  <a:srgbClr val="000000"/>
                </a:solidFill>
              </a:rPr>
              <a:t> model output for vegetation and Soil conditions.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Looking to use the Ames CMIP-5, 800m data via NASA Center for Climate Simulations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 Diagonal Corner Rectangle 14"/>
          <p:cNvSpPr/>
          <p:nvPr/>
        </p:nvSpPr>
        <p:spPr>
          <a:xfrm>
            <a:off x="3733800" y="1143000"/>
            <a:ext cx="4191000" cy="1600200"/>
          </a:xfrm>
          <a:prstGeom prst="round2DiagRect">
            <a:avLst/>
          </a:prstGeom>
          <a:solidFill>
            <a:srgbClr val="FFFFAB"/>
          </a:solidFill>
          <a:ln>
            <a:solidFill>
              <a:srgbClr val="FFFF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/>
            <a:r>
              <a:rPr lang="en-US" dirty="0" smtClean="0">
                <a:solidFill>
                  <a:srgbClr val="000000"/>
                </a:solidFill>
              </a:rPr>
              <a:t>Distributing compute jobs: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currently down from days to hours, </a:t>
            </a:r>
          </a:p>
          <a:p>
            <a:pPr marL="284163"/>
            <a:r>
              <a:rPr lang="en-US" dirty="0" smtClean="0">
                <a:solidFill>
                  <a:srgbClr val="000000"/>
                </a:solidFill>
              </a:rPr>
              <a:t>- looking to get from hours to minutes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1752600" y="3581400"/>
            <a:ext cx="3962400" cy="2209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1963" indent="-285750"/>
            <a:r>
              <a:rPr lang="en-US" dirty="0" smtClean="0">
                <a:solidFill>
                  <a:srgbClr val="000000"/>
                </a:solidFill>
              </a:rPr>
              <a:t>Modeling routines</a:t>
            </a:r>
          </a:p>
          <a:p>
            <a:pPr marL="461963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currently handles presence only, and presence-absence.</a:t>
            </a:r>
          </a:p>
          <a:p>
            <a:pPr marL="461963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xploring abundance, and spatial-temporal data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(e.g. GPS tracking or satellite telemetry)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MG_099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090" r="5408"/>
          <a:stretch/>
        </p:blipFill>
        <p:spPr>
          <a:xfrm>
            <a:off x="4038600" y="1143000"/>
            <a:ext cx="4267200" cy="294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G_048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817" r="27839" b="19117"/>
          <a:stretch/>
        </p:blipFill>
        <p:spPr>
          <a:xfrm>
            <a:off x="762000" y="3733800"/>
            <a:ext cx="4038600" cy="247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 Diagonal Corner Rectangle 16"/>
          <p:cNvSpPr/>
          <p:nvPr/>
        </p:nvSpPr>
        <p:spPr>
          <a:xfrm>
            <a:off x="4343400" y="3505200"/>
            <a:ext cx="4236650" cy="17526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VisWall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24 (6x4) array of 27” monitors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“Standard” </a:t>
            </a:r>
            <a:r>
              <a:rPr lang="en-US" dirty="0" err="1" smtClean="0">
                <a:solidFill>
                  <a:srgbClr val="000000"/>
                </a:solidFill>
              </a:rPr>
              <a:t>VisTrail</a:t>
            </a:r>
            <a:r>
              <a:rPr lang="en-US" dirty="0" smtClean="0">
                <a:solidFill>
                  <a:srgbClr val="000000"/>
                </a:solidFill>
              </a:rPr>
              <a:t> Spreadsheet output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4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 Diagonal Corner Rectangle 1"/>
          <p:cNvSpPr/>
          <p:nvPr/>
        </p:nvSpPr>
        <p:spPr>
          <a:xfrm>
            <a:off x="228600" y="381000"/>
            <a:ext cx="4800600" cy="3886200"/>
          </a:xfrm>
          <a:prstGeom prst="round2DiagRect">
            <a:avLst/>
          </a:prstGeom>
          <a:solidFill>
            <a:srgbClr val="FFC546"/>
          </a:solidFill>
          <a:ln>
            <a:solidFill>
              <a:srgbClr val="C89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Input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Predictor layers: Using machine services to grab data from USGS </a:t>
            </a:r>
            <a:r>
              <a:rPr lang="en-US" dirty="0" err="1" smtClean="0">
                <a:solidFill>
                  <a:srgbClr val="000000"/>
                </a:solidFill>
              </a:rPr>
              <a:t>GeoDataPortal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LP DAAC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Species Observations: USGS BISON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Forecasting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Exploring the use of </a:t>
            </a:r>
            <a:r>
              <a:rPr lang="en-US" dirty="0" err="1" smtClean="0">
                <a:solidFill>
                  <a:srgbClr val="000000"/>
                </a:solidFill>
              </a:rPr>
              <a:t>DayCent</a:t>
            </a:r>
            <a:r>
              <a:rPr lang="en-US" dirty="0" smtClean="0">
                <a:solidFill>
                  <a:srgbClr val="000000"/>
                </a:solidFill>
              </a:rPr>
              <a:t> model output for vegetation and Soil conditions.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Looking to use the Ames CMIP-5, 800m data via NASA Center for Climate Simulations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2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VisTrails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temp\1\SNAGHTML8a9f3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344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temp\1\SNAGHTML8aad2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3279006" cy="23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 flipV="1">
            <a:off x="5184006" y="2743200"/>
            <a:ext cx="2664594" cy="11430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4" name="Picture 6" descr="C:\temp\1\SNAGHTML8acb1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00" y="4078368"/>
            <a:ext cx="3075061" cy="17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/>
          <p:nvPr/>
        </p:nvCxnSpPr>
        <p:spPr>
          <a:xfrm rot="5400000" flipH="1" flipV="1">
            <a:off x="7200900" y="3086100"/>
            <a:ext cx="1524000" cy="6858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75371" y="3701534"/>
            <a:ext cx="2508635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friendly interaction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191000"/>
            <a:ext cx="237911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Built in documentation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2819400"/>
            <a:ext cx="25557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Dynamically generated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modules for each service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 flipH="1" flipV="1">
            <a:off x="1028700" y="3619500"/>
            <a:ext cx="762000" cy="3810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71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VisTrails Workflow example:</a:t>
            </a:r>
            <a:endParaRPr lang="en-US" sz="3600" dirty="0"/>
          </a:p>
        </p:txBody>
      </p:sp>
      <p:pic>
        <p:nvPicPr>
          <p:cNvPr id="3074" name="Picture 2" descr="C:\temp\1\SNAGHTML8e6ce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3980"/>
            <a:ext cx="4038600" cy="25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temp\1\SNAGHTML8e7890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6407810" cy="37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8616027" flipH="1">
            <a:off x="2565158" y="2040818"/>
            <a:ext cx="339380" cy="16879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36690" y="2362200"/>
            <a:ext cx="422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Maximum monthly temp </a:t>
            </a:r>
            <a:r>
              <a:rPr lang="en-US" sz="1600" dirty="0"/>
              <a:t>for Larimer County, 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6289" y="6477000"/>
            <a:ext cx="4483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 monthly Precipitation for </a:t>
            </a:r>
            <a:r>
              <a:rPr lang="en-US" sz="1600" dirty="0"/>
              <a:t>Larimer County, CO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6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1" y="838200"/>
            <a:ext cx="838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Seamless delivery of large or cumbersome data to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researchers and managers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Ability to use and summarize THREDDS data from a variety </a:t>
            </a:r>
          </a:p>
          <a:p>
            <a:r>
              <a:rPr lang="en-US" sz="2000" dirty="0" smtClean="0"/>
              <a:t>     of sources such as CIDA, ORNL, NOAA, and EROS.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Customizable user interface for Geo Data Portal functionality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Provenance, workflow and visualization capabilities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provided through VisTrails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Integration with other modeling packages such as </a:t>
            </a:r>
          </a:p>
          <a:p>
            <a:r>
              <a:rPr lang="en-US" sz="2000" dirty="0" smtClean="0"/>
              <a:t>      the Software for Assisted Habitat Modeling (SAHM)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Future integration with other online data sources such as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ScienceBase, BISON, and others</a:t>
            </a:r>
          </a:p>
          <a:p>
            <a:endParaRPr lang="en-US" sz="2000" dirty="0" smtClean="0"/>
          </a:p>
          <a:p>
            <a:r>
              <a:rPr lang="en-US" sz="2000" dirty="0" smtClean="0"/>
              <a:t>Technical issues remain, and will likely persist; but this could allow remarkable efficiencies when considering the various climate models, updated versions of those models, multiple emissions scenarios, downscaling techniques, and increases in spatial and temporal resolutions.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6857" y="224135"/>
            <a:ext cx="70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Consuming USGS Geo Data Portal Services in VisTrails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55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5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66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 Diagonal Corner Rectangle 14"/>
          <p:cNvSpPr/>
          <p:nvPr/>
        </p:nvSpPr>
        <p:spPr>
          <a:xfrm>
            <a:off x="3733800" y="1143000"/>
            <a:ext cx="4191000" cy="1600200"/>
          </a:xfrm>
          <a:prstGeom prst="round2DiagRect">
            <a:avLst/>
          </a:prstGeom>
          <a:solidFill>
            <a:srgbClr val="FFFFAB"/>
          </a:solidFill>
          <a:ln>
            <a:solidFill>
              <a:srgbClr val="FFFF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/>
            <a:r>
              <a:rPr lang="en-US" dirty="0" smtClean="0">
                <a:solidFill>
                  <a:srgbClr val="000000"/>
                </a:solidFill>
              </a:rPr>
              <a:t>Distributing compute jobs: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currently down from days to hours, </a:t>
            </a:r>
          </a:p>
          <a:p>
            <a:pPr marL="284163"/>
            <a:r>
              <a:rPr lang="en-US" dirty="0" smtClean="0">
                <a:solidFill>
                  <a:srgbClr val="000000"/>
                </a:solidFill>
              </a:rPr>
              <a:t>- looking to get from hours to minutes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2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897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2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76200"/>
            <a:ext cx="9555480" cy="6616655"/>
            <a:chOff x="0" y="76200"/>
            <a:chExt cx="9555480" cy="66166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661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9080" y="5769114"/>
              <a:ext cx="26670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EEAB0"/>
                  </a:solidFill>
                </a:rPr>
                <a:t>Preliminary model </a:t>
              </a:r>
              <a:br>
                <a:rPr lang="en-US" sz="2000" b="1" dirty="0" smtClean="0">
                  <a:solidFill>
                    <a:srgbClr val="CEEAB0"/>
                  </a:solidFill>
                </a:rPr>
              </a:br>
              <a:r>
                <a:rPr lang="en-US" sz="2000" b="1" dirty="0" smtClean="0">
                  <a:solidFill>
                    <a:srgbClr val="CEEAB0"/>
                  </a:solidFill>
                </a:rPr>
                <a:t>analysis &amp; decision</a:t>
              </a:r>
              <a:endParaRPr lang="en-US" sz="2000" b="1" dirty="0">
                <a:solidFill>
                  <a:srgbClr val="CEEAB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8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EC8EE"/>
                  </a:solidFill>
                </a:rPr>
                <a:t>Output routines</a:t>
              </a:r>
              <a:endParaRPr lang="en-US" sz="2000" b="1" dirty="0">
                <a:solidFill>
                  <a:srgbClr val="DEC8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838200"/>
              <a:ext cx="16764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Input data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0" y="685800"/>
              <a:ext cx="8763000" cy="1981200"/>
            </a:xfrm>
            <a:custGeom>
              <a:avLst/>
              <a:gdLst>
                <a:gd name="connsiteX0" fmla="*/ 15240 w 8671560"/>
                <a:gd name="connsiteY0" fmla="*/ 30480 h 2712720"/>
                <a:gd name="connsiteX1" fmla="*/ 0 w 8671560"/>
                <a:gd name="connsiteY1" fmla="*/ 2712720 h 2712720"/>
                <a:gd name="connsiteX2" fmla="*/ 3215640 w 8671560"/>
                <a:gd name="connsiteY2" fmla="*/ 2712720 h 2712720"/>
                <a:gd name="connsiteX3" fmla="*/ 3215640 w 8671560"/>
                <a:gd name="connsiteY3" fmla="*/ 960120 h 2712720"/>
                <a:gd name="connsiteX4" fmla="*/ 8671560 w 8671560"/>
                <a:gd name="connsiteY4" fmla="*/ 960120 h 2712720"/>
                <a:gd name="connsiteX5" fmla="*/ 8656320 w 8671560"/>
                <a:gd name="connsiteY5" fmla="*/ 0 h 2712720"/>
                <a:gd name="connsiteX6" fmla="*/ 15240 w 8671560"/>
                <a:gd name="connsiteY6" fmla="*/ 30480 h 27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560" h="2712720">
                  <a:moveTo>
                    <a:pt x="15240" y="30480"/>
                  </a:moveTo>
                  <a:lnTo>
                    <a:pt x="0" y="2712720"/>
                  </a:lnTo>
                  <a:lnTo>
                    <a:pt x="3215640" y="2712720"/>
                  </a:lnTo>
                  <a:lnTo>
                    <a:pt x="3215640" y="960120"/>
                  </a:lnTo>
                  <a:lnTo>
                    <a:pt x="8671560" y="960120"/>
                  </a:lnTo>
                  <a:lnTo>
                    <a:pt x="8656320" y="0"/>
                  </a:lnTo>
                  <a:lnTo>
                    <a:pt x="15240" y="30480"/>
                  </a:lnTo>
                  <a:close/>
                </a:path>
              </a:pathLst>
            </a:custGeom>
            <a:noFill/>
            <a:ln w="28575">
              <a:solidFill>
                <a:srgbClr val="FF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" y="3577530"/>
              <a:ext cx="3048000" cy="29718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3581400"/>
              <a:ext cx="3078480" cy="2971800"/>
            </a:xfrm>
            <a:prstGeom prst="rect">
              <a:avLst/>
            </a:prstGeom>
            <a:noFill/>
            <a:ln w="28575"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9000" y="1447800"/>
              <a:ext cx="5410200" cy="1905000"/>
            </a:xfrm>
            <a:prstGeom prst="rect">
              <a:avLst/>
            </a:prstGeom>
            <a:noFill/>
            <a:ln w="28575">
              <a:solidFill>
                <a:srgbClr val="FFF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724090"/>
              <a:ext cx="22098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FFAB"/>
                  </a:solidFill>
                </a:rPr>
                <a:t>Preprocessing</a:t>
              </a:r>
              <a:endParaRPr lang="en-US" sz="2000" b="1" dirty="0">
                <a:solidFill>
                  <a:srgbClr val="FFFFA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9480" y="6096000"/>
              <a:ext cx="266700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9999"/>
                  </a:solidFill>
                </a:rPr>
                <a:t>Correlative models</a:t>
              </a:r>
              <a:endParaRPr lang="en-US" sz="2000" b="1" dirty="0">
                <a:solidFill>
                  <a:srgbClr val="FF99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3577530"/>
              <a:ext cx="2514600" cy="2971800"/>
            </a:xfrm>
            <a:prstGeom prst="rect">
              <a:avLst/>
            </a:prstGeom>
            <a:noFill/>
            <a:ln w="28575"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MG_099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090" r="5408"/>
          <a:stretch/>
        </p:blipFill>
        <p:spPr>
          <a:xfrm>
            <a:off x="4038600" y="1143000"/>
            <a:ext cx="4267200" cy="294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G_048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817" r="27839" b="19117"/>
          <a:stretch/>
        </p:blipFill>
        <p:spPr>
          <a:xfrm>
            <a:off x="762000" y="3733800"/>
            <a:ext cx="4038600" cy="247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 Diagonal Corner Rectangle 16"/>
          <p:cNvSpPr/>
          <p:nvPr/>
        </p:nvSpPr>
        <p:spPr>
          <a:xfrm>
            <a:off x="4343400" y="3505200"/>
            <a:ext cx="4236650" cy="17526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VisWall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24 (6x4) array of 27” monitors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“Standard” </a:t>
            </a:r>
            <a:r>
              <a:rPr lang="en-US" dirty="0" err="1" smtClean="0">
                <a:solidFill>
                  <a:srgbClr val="000000"/>
                </a:solidFill>
              </a:rPr>
              <a:t>VisTrail</a:t>
            </a:r>
            <a:r>
              <a:rPr lang="en-US" dirty="0" smtClean="0">
                <a:solidFill>
                  <a:srgbClr val="000000"/>
                </a:solidFill>
              </a:rPr>
              <a:t> Spreadsheet output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3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romo cheatgrass 100m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83058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34"/>
            <a:ext cx="4124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065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rial Black"/>
                <a:cs typeface="Arial Black"/>
              </a:rPr>
              <a:t>Cheatgrass</a:t>
            </a:r>
            <a: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  <a:t> habitat</a:t>
            </a:r>
            <a:b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  <a:t>in Rocky Mountain National Park</a:t>
            </a:r>
            <a:endParaRPr lang="en-US" sz="2000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172200"/>
            <a:ext cx="9319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Generalized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Linear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6172200"/>
            <a:ext cx="70772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Random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Forest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5602" y="6179403"/>
            <a:ext cx="14561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Multivariate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Adaptive Regression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Splines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5459" y="6179403"/>
            <a:ext cx="8651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Boosted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Regression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36" y="2188229"/>
            <a:ext cx="7289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Climate &amp;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Remote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Sensing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28" y="3620869"/>
            <a:ext cx="6154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Remote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Sensing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55" y="5236416"/>
            <a:ext cx="66211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Climate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5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1143000"/>
            <a:ext cx="8297632" cy="4876800"/>
            <a:chOff x="0" y="685800"/>
            <a:chExt cx="9059632" cy="53340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5800"/>
              <a:ext cx="9059632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46949" y="2057400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0.890</a:t>
              </a:r>
            </a:p>
            <a:p>
              <a:r>
                <a:rPr lang="en-US" dirty="0" smtClean="0"/>
                <a:t>0.892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2949" y="2057400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0.890</a:t>
              </a:r>
            </a:p>
            <a:p>
              <a:r>
                <a:rPr lang="en-US" dirty="0" smtClean="0"/>
                <a:t>0.902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42749" y="2057400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0.939</a:t>
              </a:r>
            </a:p>
            <a:p>
              <a:r>
                <a:rPr lang="en-US" dirty="0" smtClean="0"/>
                <a:t>0.849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76349" y="2057400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0.939</a:t>
              </a:r>
            </a:p>
            <a:p>
              <a:r>
                <a:rPr lang="en-US" dirty="0" smtClean="0"/>
                <a:t>0.859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46949" y="35446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0.876</a:t>
              </a:r>
            </a:p>
            <a:p>
              <a:r>
                <a:rPr lang="en-US" dirty="0" smtClean="0"/>
                <a:t>0.856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2949" y="35446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0.878</a:t>
              </a:r>
            </a:p>
            <a:p>
              <a:r>
                <a:rPr lang="en-US" dirty="0" smtClean="0"/>
                <a:t>0.898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42749" y="35446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0.904</a:t>
              </a:r>
            </a:p>
            <a:p>
              <a:r>
                <a:rPr lang="en-US" dirty="0" smtClean="0"/>
                <a:t>0.848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6349" y="35446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0.957</a:t>
              </a:r>
            </a:p>
            <a:p>
              <a:r>
                <a:rPr lang="en-US" dirty="0" smtClean="0"/>
                <a:t>0.856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46949" y="49924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0.707</a:t>
              </a:r>
            </a:p>
            <a:p>
              <a:r>
                <a:rPr lang="en-US" dirty="0" smtClean="0"/>
                <a:t>0.613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2949" y="49924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0.771</a:t>
              </a:r>
            </a:p>
            <a:p>
              <a:r>
                <a:rPr lang="en-US" dirty="0" smtClean="0"/>
                <a:t>0.811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42749" y="49924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0.837</a:t>
              </a:r>
            </a:p>
            <a:p>
              <a:r>
                <a:rPr lang="en-US" dirty="0" smtClean="0"/>
                <a:t>0.784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76349" y="49924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0.859</a:t>
              </a:r>
            </a:p>
            <a:p>
              <a:r>
                <a:rPr lang="en-US" dirty="0" smtClean="0"/>
                <a:t>0.801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34"/>
            <a:ext cx="4124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065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rial Black"/>
                <a:cs typeface="Arial Black"/>
              </a:rPr>
              <a:t>Cheatgrass</a:t>
            </a:r>
            <a: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  <a:t> habitat</a:t>
            </a:r>
            <a:b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2000" dirty="0" smtClean="0">
                <a:solidFill>
                  <a:schemeClr val="tx2"/>
                </a:solidFill>
                <a:latin typeface="Arial Black"/>
                <a:cs typeface="Arial Black"/>
              </a:rPr>
              <a:t>in Rocky Mountain National Park</a:t>
            </a:r>
            <a:endParaRPr lang="en-US" sz="2000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823466"/>
            <a:ext cx="9319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Generalized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Linear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823466"/>
            <a:ext cx="70772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Random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Forest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5602" y="5830669"/>
            <a:ext cx="14561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Multivariate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Adaptive Regression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Splines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5459" y="5830669"/>
            <a:ext cx="8651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Boosted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Regression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36" y="2188229"/>
            <a:ext cx="7289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Climate &amp;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Remote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Sensing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28" y="3620869"/>
            <a:ext cx="6154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Remote 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Sensing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55" y="5236416"/>
            <a:ext cx="66211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Climate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4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Comprehensive </a:t>
            </a:r>
            <a:r>
              <a:rPr lang="en-US" b="1" dirty="0"/>
              <a:t>provenance infrastructure </a:t>
            </a:r>
            <a:r>
              <a:rPr lang="en-US" dirty="0" smtClean="0"/>
              <a:t>(detailed </a:t>
            </a:r>
            <a:r>
              <a:rPr lang="en-US" dirty="0"/>
              <a:t>history information </a:t>
            </a:r>
            <a:r>
              <a:rPr lang="en-US" dirty="0" smtClean="0"/>
              <a:t>on </a:t>
            </a:r>
            <a:r>
              <a:rPr lang="en-US" dirty="0"/>
              <a:t>the steps followed and data derived in the course of an exploratory </a:t>
            </a:r>
            <a:r>
              <a:rPr lang="en-US" dirty="0" smtClean="0"/>
              <a:t>task, making </a:t>
            </a:r>
            <a:r>
              <a:rPr lang="en-US" dirty="0"/>
              <a:t>all finding repeatable, important for FOYA, IQA, other court issues).</a:t>
            </a:r>
          </a:p>
          <a:p>
            <a:r>
              <a:rPr lang="en-US" dirty="0" smtClean="0"/>
              <a:t>First </a:t>
            </a:r>
            <a:r>
              <a:rPr lang="en-US" dirty="0"/>
              <a:t>released in January </a:t>
            </a:r>
            <a:r>
              <a:rPr lang="en-US" dirty="0" smtClean="0"/>
              <a:t>2007, VisTrails </a:t>
            </a:r>
            <a:r>
              <a:rPr lang="en-US" dirty="0"/>
              <a:t>2.0 was released in 2012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has been downloaded over 35,000 times. </a:t>
            </a:r>
            <a:endParaRPr lang="en-US" dirty="0" smtClean="0"/>
          </a:p>
          <a:p>
            <a:r>
              <a:rPr lang="en-US" dirty="0" smtClean="0"/>
              <a:t>VisTrails </a:t>
            </a:r>
            <a:r>
              <a:rPr lang="en-US" dirty="0"/>
              <a:t>wiki has had over 1.5 million page </a:t>
            </a:r>
            <a:r>
              <a:rPr lang="en-US" dirty="0" smtClean="0"/>
              <a:t>views</a:t>
            </a:r>
            <a:endParaRPr lang="en-US" dirty="0"/>
          </a:p>
          <a:p>
            <a:r>
              <a:rPr lang="en-US" dirty="0" smtClean="0"/>
              <a:t>Google </a:t>
            </a:r>
            <a:r>
              <a:rPr lang="en-US" dirty="0"/>
              <a:t>Analytics </a:t>
            </a:r>
            <a:r>
              <a:rPr lang="en-US" dirty="0" smtClean="0"/>
              <a:t>reports visitors from </a:t>
            </a:r>
            <a:r>
              <a:rPr lang="en-US" dirty="0"/>
              <a:t>65 different countries. </a:t>
            </a:r>
            <a:endParaRPr lang="en-US" dirty="0" smtClean="0"/>
          </a:p>
          <a:p>
            <a:r>
              <a:rPr lang="en-US" dirty="0" smtClean="0"/>
              <a:t>VisTrails </a:t>
            </a:r>
            <a:r>
              <a:rPr lang="en-US" dirty="0"/>
              <a:t>has been adopted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Ocean Sciences </a:t>
            </a:r>
            <a:r>
              <a:rPr lang="en-US" dirty="0"/>
              <a:t>(</a:t>
            </a:r>
            <a:r>
              <a:rPr lang="en-US" dirty="0">
                <a:hlinkClick r:id="rId3" action="ppaction://hlinkfile" tooltip="Baptista, 2008 #2749"/>
              </a:rPr>
              <a:t>Baptista, et al. 2008</a:t>
            </a:r>
            <a:r>
              <a:rPr lang="en-US" dirty="0"/>
              <a:t>, </a:t>
            </a:r>
            <a:r>
              <a:rPr lang="en-US" dirty="0">
                <a:hlinkClick r:id="rId4" action="ppaction://hlinkfile" tooltip="Howe, 2008 #2751"/>
              </a:rPr>
              <a:t>Howe, et al. 2008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Psychiatry </a:t>
            </a:r>
            <a:r>
              <a:rPr lang="en-US" dirty="0"/>
              <a:t>(</a:t>
            </a:r>
            <a:r>
              <a:rPr lang="en-US" dirty="0">
                <a:hlinkClick r:id="rId5" action="ppaction://hlinkfile" tooltip="Anderson, 2007 #2752"/>
              </a:rPr>
              <a:t>Anderson, et al. 2007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Astronomy </a:t>
            </a:r>
            <a:r>
              <a:rPr lang="en-US" dirty="0"/>
              <a:t>(</a:t>
            </a:r>
            <a:r>
              <a:rPr lang="en-US" dirty="0">
                <a:hlinkClick r:id="rId6" action="ppaction://hlinkfile" tooltip="Tohline, 2009 #2753"/>
              </a:rPr>
              <a:t>Tohline, et al. 2009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Cosmology </a:t>
            </a:r>
            <a:r>
              <a:rPr lang="en-US" dirty="0"/>
              <a:t>(</a:t>
            </a:r>
            <a:r>
              <a:rPr lang="en-US" dirty="0">
                <a:hlinkClick r:id="rId7" action="ppaction://hlinkfile" tooltip="Anderson, 2008 #2754"/>
              </a:rPr>
              <a:t>Anderson, et al. 2008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High</a:t>
            </a:r>
            <a:r>
              <a:rPr lang="en-US" dirty="0"/>
              <a:t>-Energy Physics (</a:t>
            </a:r>
            <a:r>
              <a:rPr lang="en-US" dirty="0">
                <a:hlinkClick r:id="rId8" action="ppaction://hlinkfile" tooltip="Dolgert, 2008 #2791"/>
              </a:rPr>
              <a:t>Dolgert, et al. 2008</a:t>
            </a:r>
            <a:r>
              <a:rPr lang="en-US" dirty="0"/>
              <a:t>), and </a:t>
            </a:r>
            <a:endParaRPr lang="en-US" dirty="0" smtClean="0"/>
          </a:p>
          <a:p>
            <a:pPr lvl="1"/>
            <a:r>
              <a:rPr lang="en-US" dirty="0"/>
              <a:t>Q</a:t>
            </a:r>
            <a:r>
              <a:rPr lang="en-US" dirty="0" smtClean="0"/>
              <a:t>uantum </a:t>
            </a:r>
            <a:r>
              <a:rPr lang="en-US" dirty="0"/>
              <a:t>physics (</a:t>
            </a:r>
            <a:r>
              <a:rPr lang="en-US" dirty="0">
                <a:hlinkClick r:id="rId9" action="ppaction://hlinkfile" tooltip="Bauer, 2011 #2790"/>
              </a:rPr>
              <a:t>Bauer, et al. 2011</a:t>
            </a:r>
            <a:r>
              <a:rPr lang="en-US" dirty="0"/>
              <a:t>, </a:t>
            </a:r>
            <a:r>
              <a:rPr lang="en-US" dirty="0">
                <a:hlinkClick r:id="rId10" action="ppaction://hlinkfile" tooltip="Freedman, 2012 #2792"/>
              </a:rPr>
              <a:t>Freedman, et al. 2012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err="1" smtClean="0"/>
              <a:t>Ultrascale</a:t>
            </a:r>
            <a:r>
              <a:rPr lang="en-US" dirty="0" smtClean="0"/>
              <a:t> </a:t>
            </a:r>
            <a:r>
              <a:rPr lang="en-US" dirty="0"/>
              <a:t>Visualization - Climate Data Analysis Tools (UV-CDAT</a:t>
            </a:r>
            <a:r>
              <a:rPr lang="en-US" dirty="0" smtClean="0"/>
              <a:t>) </a:t>
            </a:r>
            <a:r>
              <a:rPr lang="en-US" dirty="0"/>
              <a:t>&lt;http://</a:t>
            </a:r>
            <a:r>
              <a:rPr lang="en-US" dirty="0" err="1"/>
              <a:t>uv-cdat.llnl.gov</a:t>
            </a:r>
            <a:r>
              <a:rPr lang="en-US" dirty="0"/>
              <a:t>&gt;. </a:t>
            </a:r>
            <a:endParaRPr lang="en-US" dirty="0" smtClean="0"/>
          </a:p>
          <a:p>
            <a:r>
              <a:rPr lang="en-US" dirty="0" smtClean="0"/>
              <a:t>VisTrails </a:t>
            </a:r>
            <a:r>
              <a:rPr lang="en-US" dirty="0"/>
              <a:t>works through a graphical user interface where the user pulls pre-defined </a:t>
            </a:r>
            <a:r>
              <a:rPr lang="en-US" dirty="0" smtClean="0"/>
              <a:t>modules.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5867400"/>
            <a:ext cx="1374843" cy="8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228600"/>
            <a:ext cx="49991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943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Garamond" pitchFamily="18" charset="0"/>
              </a:rPr>
              <a:t>Freire</a:t>
            </a:r>
            <a:r>
              <a:rPr lang="en-US" sz="1200" dirty="0">
                <a:latin typeface="Garamond" pitchFamily="18" charset="0"/>
              </a:rPr>
              <a:t>, J., et al. 2006. Managing Rapidly-Evolving Scientific Workflows. - In: L. Moreau and I. Foster (</a:t>
            </a:r>
            <a:r>
              <a:rPr lang="en-US" sz="1200" dirty="0" err="1">
                <a:latin typeface="Garamond" pitchFamily="18" charset="0"/>
              </a:rPr>
              <a:t>eds</a:t>
            </a:r>
            <a:r>
              <a:rPr lang="en-US" sz="1200" dirty="0">
                <a:latin typeface="Garamond" pitchFamily="18" charset="0"/>
              </a:rPr>
              <a:t>), Springer Berlin / Heidelberg, pp. 10-18.</a:t>
            </a:r>
          </a:p>
          <a:p>
            <a:r>
              <a:rPr lang="en-US" sz="1200" dirty="0" err="1">
                <a:latin typeface="Garamond" pitchFamily="18" charset="0"/>
              </a:rPr>
              <a:t>Freire</a:t>
            </a:r>
            <a:r>
              <a:rPr lang="en-US" sz="1200" dirty="0">
                <a:latin typeface="Garamond" pitchFamily="18" charset="0"/>
              </a:rPr>
              <a:t>, J. and Silva, C. T. 2012. Making Computations and Publications Reproducible with VisTrails. - Computing in Science &amp; Engineering 14: 18-25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1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981200" y="4267200"/>
            <a:ext cx="2286000" cy="2358190"/>
            <a:chOff x="3212433" y="1981200"/>
            <a:chExt cx="4559967" cy="4796590"/>
          </a:xfrm>
        </p:grpSpPr>
        <p:pic>
          <p:nvPicPr>
            <p:cNvPr id="3" name="Picture 2" descr="DEVELOP Global Node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3810000" y="4876800"/>
              <a:ext cx="3962400" cy="1900990"/>
            </a:xfrm>
            <a:prstGeom prst="rect">
              <a:avLst/>
            </a:prstGeom>
          </p:spPr>
        </p:pic>
        <p:pic>
          <p:nvPicPr>
            <p:cNvPr id="4" name="Content Placeholder 3" descr="2012 Spring Location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212433" y="1981200"/>
              <a:ext cx="4483767" cy="2931486"/>
            </a:xfrm>
            <a:prstGeom prst="rect">
              <a:avLst/>
            </a:prstGeom>
            <a:noFill/>
          </p:spPr>
        </p:pic>
      </p:grpSp>
      <p:pic>
        <p:nvPicPr>
          <p:cNvPr id="6" name="Picture 5" descr="NC CSC logo smal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800600" y="199120"/>
            <a:ext cx="4114800" cy="2391680"/>
          </a:xfrm>
          <a:prstGeom prst="rect">
            <a:avLst/>
          </a:prstGeom>
        </p:spPr>
      </p:pic>
      <p:pic>
        <p:nvPicPr>
          <p:cNvPr id="8" name="Picture 7" descr="University partners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62"/>
          <a:stretch/>
        </p:blipFill>
        <p:spPr>
          <a:xfrm>
            <a:off x="4419600" y="2743200"/>
            <a:ext cx="4378904" cy="342696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1981200" y="4876800"/>
            <a:ext cx="838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SU NREL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5600" y="1843400"/>
            <a:ext cx="1203016" cy="1219200"/>
          </a:xfrm>
          <a:prstGeom prst="rect">
            <a:avLst/>
          </a:prstGeom>
        </p:spPr>
      </p:pic>
      <p:pic>
        <p:nvPicPr>
          <p:cNvPr id="13" name="Picture 12" descr="NYU Poly logo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843400"/>
            <a:ext cx="1981200" cy="653644"/>
          </a:xfrm>
          <a:prstGeom prst="rect">
            <a:avLst/>
          </a:prstGeom>
        </p:spPr>
      </p:pic>
      <p:pic>
        <p:nvPicPr>
          <p:cNvPr id="15" name="Picture 14" descr="usgs-logo-colo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1081400"/>
            <a:ext cx="1295400" cy="477756"/>
          </a:xfrm>
          <a:prstGeom prst="rect">
            <a:avLst/>
          </a:prstGeom>
        </p:spPr>
      </p:pic>
      <p:pic>
        <p:nvPicPr>
          <p:cNvPr id="16" name="Picture 15" descr="CSU ram logo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3600" y="852800"/>
            <a:ext cx="838200" cy="841942"/>
          </a:xfrm>
          <a:prstGeom prst="rect">
            <a:avLst/>
          </a:prstGeom>
        </p:spPr>
      </p:pic>
      <p:pic>
        <p:nvPicPr>
          <p:cNvPr id="17" name="Picture 16" descr="ames logo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7800" y="2628672"/>
            <a:ext cx="1371600" cy="9527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03321" y="803859"/>
            <a:ext cx="1287679" cy="96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USGS-CSU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R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esource for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A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dvanced </a:t>
            </a:r>
            <a:b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</a:b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M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odeling</a:t>
            </a:r>
            <a:endParaRPr lang="en-US" sz="1600" b="1" i="1" dirty="0">
              <a:solidFill>
                <a:srgbClr val="2A5E2E"/>
              </a:solidFill>
              <a:latin typeface="Arial Narrow"/>
              <a:cs typeface="Arial Narro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228600"/>
            <a:ext cx="7795286" cy="4407932"/>
            <a:chOff x="304800" y="228600"/>
            <a:chExt cx="7795286" cy="4407932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228600"/>
              <a:ext cx="2030424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Catherine </a:t>
              </a:r>
              <a:r>
                <a:rPr lang="en-US" dirty="0" err="1" smtClean="0"/>
                <a:t>Jarnevich</a:t>
              </a:r>
              <a:endParaRPr lang="en-US" dirty="0" smtClean="0"/>
            </a:p>
            <a:p>
              <a:r>
                <a:rPr lang="en-US" dirty="0" smtClean="0"/>
                <a:t>Tracy Holcombe</a:t>
              </a:r>
            </a:p>
            <a:p>
              <a:r>
                <a:rPr lang="en-US" dirty="0" smtClean="0"/>
                <a:t>Colin Talbert</a:t>
              </a:r>
            </a:p>
            <a:p>
              <a:r>
                <a:rPr lang="en-US" dirty="0" smtClean="0"/>
                <a:t>Marian Talbert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2057400"/>
              <a:ext cx="1560080" cy="14773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Sunil Kumar</a:t>
              </a:r>
            </a:p>
            <a:p>
              <a:r>
                <a:rPr lang="en-US" dirty="0" smtClean="0"/>
                <a:t>Cam Aldridge</a:t>
              </a:r>
            </a:p>
            <a:p>
              <a:r>
                <a:rPr lang="en-US" dirty="0" smtClean="0"/>
                <a:t>Tom </a:t>
              </a:r>
              <a:r>
                <a:rPr lang="en-US" dirty="0" err="1" smtClean="0"/>
                <a:t>Stohlgren</a:t>
              </a:r>
              <a:endParaRPr lang="en-US" dirty="0" smtClean="0"/>
            </a:p>
            <a:p>
              <a:r>
                <a:rPr lang="en-US" dirty="0" smtClean="0"/>
                <a:t>Dennis </a:t>
              </a:r>
              <a:r>
                <a:rPr lang="en-US" dirty="0" err="1" smtClean="0"/>
                <a:t>Ojima</a:t>
              </a:r>
              <a:endParaRPr lang="en-US" dirty="0" smtClean="0"/>
            </a:p>
            <a:p>
              <a:r>
                <a:rPr lang="en-US" dirty="0" smtClean="0"/>
                <a:t>Tom </a:t>
              </a:r>
              <a:r>
                <a:rPr lang="en-US" dirty="0" err="1" smtClean="0"/>
                <a:t>Hilinski</a:t>
              </a:r>
              <a:endParaRPr lang="en-US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1367569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David Koop</a:t>
              </a:r>
            </a:p>
            <a:p>
              <a:r>
                <a:rPr lang="en-US" dirty="0" smtClean="0"/>
                <a:t>Claudio Silva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000" y="3011269"/>
              <a:ext cx="1500794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Petr</a:t>
              </a:r>
              <a:r>
                <a:rPr lang="en-US" dirty="0" smtClean="0"/>
                <a:t> </a:t>
              </a:r>
              <a:r>
                <a:rPr lang="en-US" dirty="0" err="1" smtClean="0"/>
                <a:t>Votava</a:t>
              </a:r>
              <a:endParaRPr lang="en-US" dirty="0" smtClean="0"/>
            </a:p>
            <a:p>
              <a:r>
                <a:rPr lang="en-US" dirty="0" smtClean="0"/>
                <a:t>Rama </a:t>
              </a:r>
              <a:r>
                <a:rPr lang="en-US" dirty="0" err="1" smtClean="0"/>
                <a:t>Nemani</a:t>
              </a:r>
              <a:endParaRPr lang="en-US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267200"/>
              <a:ext cx="1697362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Paul Evangelista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667000"/>
              <a:ext cx="1623086" cy="175432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David Blodgett</a:t>
              </a:r>
              <a:endParaRPr lang="en-US" dirty="0"/>
            </a:p>
            <a:p>
              <a:r>
                <a:rPr lang="en-US" dirty="0" smtClean="0"/>
                <a:t>Emily Fort</a:t>
              </a:r>
            </a:p>
            <a:p>
              <a:r>
                <a:rPr lang="en-US" dirty="0" smtClean="0"/>
                <a:t>Robin O’Malley</a:t>
              </a:r>
            </a:p>
            <a:p>
              <a:r>
                <a:rPr lang="en-US" dirty="0" smtClean="0"/>
                <a:t>Shawn Carter</a:t>
              </a:r>
            </a:p>
            <a:p>
              <a:r>
                <a:rPr lang="en-US" dirty="0" smtClean="0"/>
                <a:t>Doug Beard</a:t>
              </a:r>
            </a:p>
            <a:p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83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5610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DOI Climate Science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C-five-year-graphic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8457"/>
          <a:stretch/>
        </p:blipFill>
        <p:spPr>
          <a:xfrm>
            <a:off x="0" y="1"/>
            <a:ext cx="9144000" cy="617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6400800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Available</a:t>
            </a:r>
            <a:r>
              <a:rPr lang="de-DE" dirty="0" smtClean="0"/>
              <a:t> on-line </a:t>
            </a:r>
            <a:r>
              <a:rPr lang="de-DE" dirty="0" err="1" smtClean="0"/>
              <a:t>at</a:t>
            </a:r>
            <a:r>
              <a:rPr lang="de-DE" dirty="0" smtClean="0"/>
              <a:t> http</a:t>
            </a:r>
            <a:r>
              <a:rPr lang="de-DE" dirty="0"/>
              <a:t>://</a:t>
            </a:r>
            <a:r>
              <a:rPr lang="de-DE" dirty="0" err="1"/>
              <a:t>pubs.usgs.gov</a:t>
            </a:r>
            <a:r>
              <a:rPr lang="de-DE" dirty="0"/>
              <a:t>/</a:t>
            </a:r>
            <a:r>
              <a:rPr lang="de-DE" dirty="0" err="1"/>
              <a:t>of</a:t>
            </a:r>
            <a:r>
              <a:rPr lang="de-DE" dirty="0"/>
              <a:t>/2012/1265/</a:t>
            </a:r>
            <a:endParaRPr lang="en-US" dirty="0"/>
          </a:p>
        </p:txBody>
      </p:sp>
      <p:pic>
        <p:nvPicPr>
          <p:cNvPr id="3" name="Picture 2" descr="NC CSC 5 year pla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2819400"/>
            <a:ext cx="1985904" cy="25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26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228600" y="1142999"/>
            <a:ext cx="8524942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24200" y="152400"/>
            <a:ext cx="5867400" cy="548640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304800"/>
            <a:ext cx="5867400" cy="5410200"/>
          </a:xfrm>
          <a:prstGeom prst="roundRect">
            <a:avLst/>
          </a:prstGeom>
          <a:noFill/>
          <a:ln w="57150"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381000"/>
            <a:ext cx="2641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6D15A"/>
                </a:solidFill>
              </a:rPr>
              <a:t>LCCs, Tribes and</a:t>
            </a:r>
          </a:p>
          <a:p>
            <a:r>
              <a:rPr lang="en-US" sz="2400" b="1" dirty="0" smtClean="0">
                <a:solidFill>
                  <a:srgbClr val="96D15A"/>
                </a:solidFill>
              </a:rPr>
              <a:t>Other stakeholders</a:t>
            </a:r>
            <a:endParaRPr lang="en-US" sz="2400" b="1" dirty="0">
              <a:solidFill>
                <a:srgbClr val="96D1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12693"/>
            <a:ext cx="2168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NCUC &amp;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USGS centers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BE1ECB78-255B-4A6D-AD15-2B5254273ED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1676400" y="1143000"/>
            <a:ext cx="5905155" cy="5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753" y="62585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Glick, P., B.A. Stein, and N.A. </a:t>
            </a:r>
            <a:r>
              <a:rPr lang="en-US" sz="1400" dirty="0" err="1">
                <a:latin typeface="Garamond"/>
                <a:cs typeface="Garamond"/>
              </a:rPr>
              <a:t>Edelson</a:t>
            </a:r>
            <a:r>
              <a:rPr lang="en-US" sz="1400" dirty="0">
                <a:latin typeface="Garamond"/>
                <a:cs typeface="Garamond"/>
              </a:rPr>
              <a:t>, editors. 2011. Scanning the Conservation Horizon: A Guide to Climate Change Vulnerability Assessment. National Wildlife Federation, Washington, D.C.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2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alphaModFix amt="53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1828800" y="131130"/>
            <a:ext cx="3733800" cy="20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SC-five-year-graphic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8600" y="2094330"/>
            <a:ext cx="6417193" cy="4763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1" y="381000"/>
            <a:ext cx="2743200" cy="60198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838200"/>
            <a:ext cx="27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Specific Decision Process:</a:t>
            </a:r>
          </a:p>
          <a:p>
            <a:r>
              <a:rPr lang="en-US" b="1" dirty="0" smtClean="0"/>
              <a:t>to utilize NC CSC science &amp; </a:t>
            </a:r>
            <a:br>
              <a:rPr lang="en-US" b="1" dirty="0" smtClean="0"/>
            </a:br>
            <a:r>
              <a:rPr lang="en-US" b="1" dirty="0" smtClean="0"/>
              <a:t>use the R.A.M.</a:t>
            </a:r>
            <a:endParaRPr lang="en-US" b="1" dirty="0"/>
          </a:p>
        </p:txBody>
      </p:sp>
      <p:cxnSp>
        <p:nvCxnSpPr>
          <p:cNvPr id="9" name="Curved Connector 8"/>
          <p:cNvCxnSpPr>
            <a:endCxn id="3" idx="3"/>
          </p:cNvCxnSpPr>
          <p:nvPr/>
        </p:nvCxnSpPr>
        <p:spPr>
          <a:xfrm rot="10800000" flipV="1">
            <a:off x="5080839" y="761999"/>
            <a:ext cx="2158163" cy="53786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38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funded through 2013 solicitation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629400" y="2133600"/>
            <a:ext cx="762000" cy="441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67600" y="3581400"/>
            <a:ext cx="152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and capacity being built and available through the NC CSC.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18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09800" y="914400"/>
            <a:ext cx="4368800" cy="3276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RAM: Collaboration on climate vulnerability assessment…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alphaModFix amt="45000"/>
          </a:blip>
          <a:srcRect/>
          <a:stretch>
            <a:fillRect/>
          </a:stretch>
        </p:blipFill>
        <p:spPr bwMode="auto">
          <a:xfrm>
            <a:off x="228600" y="5029200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34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Bookman Old Style"/>
                <a:cs typeface="Bookman Old Style"/>
              </a:rPr>
              <a:t>A team approach (including land managers and climate, ecological, and social science experts)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Bookman Old Style"/>
                <a:cs typeface="Bookman Old Style"/>
              </a:rPr>
              <a:t>Easy access to a full suite of climate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Bookman Old Style"/>
                <a:cs typeface="Bookman Old Style"/>
              </a:rPr>
              <a:t>Transparency on input data and modeling procedure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Bookman Old Style"/>
                <a:cs typeface="Bookman Old Style"/>
              </a:rPr>
              <a:t>Visual output to reveal climate contribution to ecological model and/or management simulation results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Bookman Old Style"/>
                <a:cs typeface="Bookman Old Style"/>
              </a:rPr>
              <a:t>Ability to quickly explore “what if” </a:t>
            </a:r>
            <a:r>
              <a:rPr lang="en-US" sz="2000" dirty="0" smtClean="0">
                <a:latin typeface="Bookman Old Style"/>
                <a:cs typeface="Bookman Old Style"/>
              </a:rPr>
              <a:t>scenarios</a:t>
            </a:r>
            <a:endParaRPr lang="en-US" sz="20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6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screen"/>
          <a:srcRect b="5172"/>
          <a:stretch>
            <a:fillRect/>
          </a:stretch>
        </p:blipFill>
        <p:spPr bwMode="auto">
          <a:xfrm>
            <a:off x="457200" y="16002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6019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aramond" pitchFamily="18" charset="0"/>
              </a:rPr>
              <a:t>Morisette et al., 2013. VisTrails SAHM: visualization and workflow management for species habitat modeling. </a:t>
            </a:r>
            <a:r>
              <a:rPr lang="en-US" sz="1200" dirty="0" err="1">
                <a:latin typeface="Garamond" pitchFamily="18" charset="0"/>
              </a:rPr>
              <a:t>Ecography</a:t>
            </a:r>
            <a:r>
              <a:rPr lang="en-US" sz="1200" dirty="0">
                <a:latin typeface="Garamond" pitchFamily="18" charset="0"/>
              </a:rPr>
              <a:t> 36: 129–135. </a:t>
            </a:r>
            <a:r>
              <a:rPr lang="en-US" sz="1200" dirty="0" err="1">
                <a:latin typeface="Garamond" pitchFamily="18" charset="0"/>
              </a:rPr>
              <a:t>doi</a:t>
            </a:r>
            <a:r>
              <a:rPr lang="en-US" sz="1200" dirty="0">
                <a:latin typeface="Garamond" pitchFamily="18" charset="0"/>
              </a:rPr>
              <a:t>: 10.1111/j.1600-0587.2012.07815.x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4124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3429000"/>
            <a:ext cx="3581400" cy="32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3048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…making our modeling transparent and repeatable.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5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39149</TotalTime>
  <Words>1911</Words>
  <Application>Microsoft Macintosh PowerPoint</Application>
  <PresentationFormat>On-screen Show (4:3)</PresentationFormat>
  <Paragraphs>292</Paragraphs>
  <Slides>25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DOI Climate Science Centers</vt:lpstr>
      <vt:lpstr>Slide 5</vt:lpstr>
      <vt:lpstr>Slide 6</vt:lpstr>
      <vt:lpstr>Slide 7</vt:lpstr>
      <vt:lpstr>RAM: Collaboration on climate vulnerability assessment…</vt:lpstr>
      <vt:lpstr>Slide 9</vt:lpstr>
      <vt:lpstr>What Would a Model Web Look Like? </vt:lpstr>
      <vt:lpstr>Slide 11</vt:lpstr>
      <vt:lpstr>Slide 12</vt:lpstr>
      <vt:lpstr>Slide 13</vt:lpstr>
      <vt:lpstr>Slide 14</vt:lpstr>
      <vt:lpstr>Slide 15</vt:lpstr>
      <vt:lpstr>Slide 16</vt:lpstr>
      <vt:lpstr>VisTrails User Interface</vt:lpstr>
      <vt:lpstr>VisTrails Workflow example: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United States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AmericaView</dc:title>
  <dc:creator>morisettej</dc:creator>
  <cp:lastModifiedBy>Meeting</cp:lastModifiedBy>
  <cp:revision>174</cp:revision>
  <cp:lastPrinted>2012-11-30T06:33:50Z</cp:lastPrinted>
  <dcterms:created xsi:type="dcterms:W3CDTF">2013-04-23T21:36:35Z</dcterms:created>
  <dcterms:modified xsi:type="dcterms:W3CDTF">2013-04-23T21:38:37Z</dcterms:modified>
</cp:coreProperties>
</file>